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schemas.openxmlformats.org/officeDocument/2006/relationships/slide" Target="slides/slide7.xml"/><Relationship Id="rId10" Type="http://schemas.openxmlformats.org/officeDocument/2006/relationships/slide" Target="slides/slide6.xml"/><Relationship Id="rId12" Type="http://schemas.openxmlformats.org/officeDocument/2006/relationships/slide" Target="slides/slide8.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gif>
</file>

<file path=ppt/media/image05.png>
</file>

<file path=ppt/media/image06.png>
</file>

<file path=ppt/media/image0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(Samir)</a:t>
            </a:r>
          </a:p>
          <a:p>
            <a:pPr lvl="0">
              <a:spcBef>
                <a:spcPts val="0"/>
              </a:spcBef>
              <a:buNone/>
            </a:pPr>
            <a:r>
              <a:t/>
            </a:r>
            <a:endParaRPr/>
          </a:p>
          <a:p>
            <a:pPr lvl="0" rtl="0">
              <a:spcBef>
                <a:spcPts val="0"/>
              </a:spcBef>
              <a:buNone/>
            </a:pPr>
            <a:r>
              <a:rPr lang="en"/>
              <a:t>Issues before/after Lab 2 Errata sent out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Jose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Jake Liguori</a:t>
            </a:r>
          </a:p>
          <a:p>
            <a:pPr lvl="0">
              <a:spcBef>
                <a:spcPts val="0"/>
              </a:spcBef>
              <a:buNone/>
            </a:pPr>
            <a:r>
              <a:t/>
            </a:r>
            <a:endParaRPr/>
          </a:p>
          <a:p>
            <a:pPr lvl="0">
              <a:spcBef>
                <a:spcPts val="0"/>
              </a:spcBef>
              <a:buNone/>
            </a:pPr>
            <a:r>
              <a:rPr lang="en"/>
              <a:t>-After setting up computers, began getting comfortable with using the VM, command line, and ROS software</a:t>
            </a:r>
          </a:p>
          <a:p>
            <a:pPr lvl="0">
              <a:spcBef>
                <a:spcPts val="0"/>
              </a:spcBef>
              <a:buNone/>
            </a:pPr>
            <a:r>
              <a:rPr lang="en"/>
              <a:t>	-Turtlesim, Node graph</a:t>
            </a:r>
          </a:p>
          <a:p>
            <a:pPr lvl="0">
              <a:spcBef>
                <a:spcPts val="0"/>
              </a:spcBef>
              <a:buNone/>
            </a:pPr>
            <a:r>
              <a:rPr lang="en"/>
              <a:t>	-Can see how the software interprets commands and, more importantly, how we will have to change nodes and topics in order to get the robot to do what we want it to do</a:t>
            </a:r>
          </a:p>
          <a:p>
            <a:pPr lvl="0">
              <a:spcBef>
                <a:spcPts val="0"/>
              </a:spcBef>
              <a:buNone/>
            </a:pPr>
            <a:r>
              <a:rPr lang="en"/>
              <a:t>		-Both on command line and in launch scripts</a:t>
            </a:r>
          </a:p>
          <a:p>
            <a:pPr lvl="0">
              <a:spcBef>
                <a:spcPts val="0"/>
              </a:spcBef>
              <a:buNone/>
            </a:pPr>
            <a:r>
              <a:rPr lang="en"/>
              <a:t>-Practice here made running the gazebo simulation much more useful and fun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Clemmie</a:t>
            </a:r>
          </a:p>
          <a:p>
            <a:pPr lvl="0">
              <a:spcBef>
                <a:spcPts val="0"/>
              </a:spcBef>
              <a:buNone/>
            </a:pPr>
            <a:r>
              <a:t/>
            </a:r>
            <a:endParaRPr/>
          </a:p>
          <a:p>
            <a:pPr lvl="0">
              <a:spcBef>
                <a:spcPts val="0"/>
              </a:spcBef>
              <a:buNone/>
            </a:pPr>
            <a:r>
              <a:rPr lang="en"/>
              <a:t>Joystick issues?</a:t>
            </a:r>
          </a:p>
          <a:p>
            <a:pPr lvl="0">
              <a:spcBef>
                <a:spcPts val="0"/>
              </a:spcBef>
              <a:buNone/>
            </a:pPr>
            <a:r>
              <a:rPr lang="en"/>
              <a:t>Why the remap did things - the vesc/ackermann topic actually published to the correct node (joy_teleop to controller to servo commands)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Nick Villanueva</a:t>
            </a:r>
          </a:p>
          <a:p>
            <a:pPr lvl="0">
              <a:spcBef>
                <a:spcPts val="0"/>
              </a:spcBef>
              <a:buNone/>
            </a:pPr>
            <a:r>
              <a:t/>
            </a:r>
            <a:endParaRPr/>
          </a:p>
          <a:p>
            <a:pPr lvl="0">
              <a:spcBef>
                <a:spcPts val="0"/>
              </a:spcBef>
              <a:buNone/>
            </a:pPr>
            <a:r>
              <a:rPr lang="en"/>
              <a:t>The next portion of the lab involved streaming data from the racecar. First, we powered on the onboard router and Jetson computer. Once these booted up, we tested our connection and then ssh’ed into the racecar. We could then start the camera and stream images to our computers. We could then do the same for the laserscanner data.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github.mit.edu/pages/rss2017-team1/index.html" TargetMode="External"/><Relationship Id="rId4" Type="http://schemas.openxmlformats.org/officeDocument/2006/relationships/image" Target="../media/image0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5.png"/><Relationship Id="rId4" Type="http://schemas.openxmlformats.org/officeDocument/2006/relationships/image" Target="../media/image0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0.png"/><Relationship Id="rId4" Type="http://schemas.openxmlformats.org/officeDocument/2006/relationships/image" Target="../media/image04.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2.png"/><Relationship Id="rId4" Type="http://schemas.openxmlformats.org/officeDocument/2006/relationships/image" Target="../media/image0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ctrTitle"/>
          </p:nvPr>
        </p:nvSpPr>
        <p:spPr>
          <a:xfrm>
            <a:off x="311708" y="744575"/>
            <a:ext cx="8520600" cy="2052600"/>
          </a:xfrm>
          <a:prstGeom prst="rect">
            <a:avLst/>
          </a:prstGeom>
        </p:spPr>
        <p:txBody>
          <a:bodyPr anchorCtr="0" anchor="b" bIns="91425" lIns="91425" rIns="91425" tIns="91425">
            <a:noAutofit/>
          </a:bodyPr>
          <a:lstStyle/>
          <a:p>
            <a:pPr lvl="0">
              <a:spcBef>
                <a:spcPts val="0"/>
              </a:spcBef>
              <a:buNone/>
            </a:pPr>
            <a:r>
              <a:rPr lang="en"/>
              <a:t>Team 1 Lab 2 Oral Briefing</a:t>
            </a:r>
          </a:p>
        </p:txBody>
      </p:sp>
      <p:sp>
        <p:nvSpPr>
          <p:cNvPr id="55" name="Shape 55"/>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rtl="0">
              <a:lnSpc>
                <a:spcPct val="115000"/>
              </a:lnSpc>
              <a:spcBef>
                <a:spcPts val="0"/>
              </a:spcBef>
              <a:buClr>
                <a:schemeClr val="dk1"/>
              </a:buClr>
              <a:buSzPct val="78571"/>
              <a:buFont typeface="Arial"/>
              <a:buNone/>
            </a:pPr>
            <a:r>
              <a:rPr lang="en" sz="1400">
                <a:solidFill>
                  <a:schemeClr val="dk1"/>
                </a:solidFill>
              </a:rPr>
              <a:t>Clementine Mitchell, Martina Stadler, Nick Villanueva, Samir Wadhwania, Jake Liguori, Jose Gomez</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9" name="Shape 59"/>
        <p:cNvGrpSpPr/>
        <p:nvPr/>
      </p:nvGrpSpPr>
      <p:grpSpPr>
        <a:xfrm>
          <a:off x="0" y="0"/>
          <a:ext cx="0" cy="0"/>
          <a:chOff x="0" y="0"/>
          <a:chExt cx="0" cy="0"/>
        </a:xfrm>
      </p:grpSpPr>
      <p:pic>
        <p:nvPicPr>
          <p:cNvPr descr="Screen Shot 2017-02-22 at 10.25.23 AM.png" id="60" name="Shape 60"/>
          <p:cNvPicPr preferRelativeResize="0"/>
          <p:nvPr/>
        </p:nvPicPr>
        <p:blipFill>
          <a:blip r:embed="rId3">
            <a:alphaModFix/>
          </a:blip>
          <a:stretch>
            <a:fillRect/>
          </a:stretch>
        </p:blipFill>
        <p:spPr>
          <a:xfrm>
            <a:off x="4094900" y="1458325"/>
            <a:ext cx="4986149" cy="2829949"/>
          </a:xfrm>
          <a:prstGeom prst="rect">
            <a:avLst/>
          </a:prstGeom>
          <a:noFill/>
          <a:ln cap="flat" cmpd="sng" w="9525">
            <a:solidFill>
              <a:srgbClr val="000000"/>
            </a:solidFill>
            <a:prstDash val="solid"/>
            <a:round/>
            <a:headEnd len="med" w="med" type="none"/>
            <a:tailEnd len="med" w="med" type="none"/>
          </a:ln>
        </p:spPr>
      </p:pic>
      <p:sp>
        <p:nvSpPr>
          <p:cNvPr id="61" name="Shape 61"/>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Setting up GitHub</a:t>
            </a:r>
          </a:p>
        </p:txBody>
      </p:sp>
      <p:sp>
        <p:nvSpPr>
          <p:cNvPr id="62" name="Shape 62"/>
          <p:cNvSpPr txBox="1"/>
          <p:nvPr>
            <p:ph idx="1" type="body"/>
          </p:nvPr>
        </p:nvSpPr>
        <p:spPr>
          <a:xfrm>
            <a:off x="171750" y="1152475"/>
            <a:ext cx="4003800" cy="3416400"/>
          </a:xfrm>
          <a:prstGeom prst="rect">
            <a:avLst/>
          </a:prstGeom>
        </p:spPr>
        <p:txBody>
          <a:bodyPr anchorCtr="0" anchor="t" bIns="91425" lIns="91425" rIns="91425" tIns="91425">
            <a:noAutofit/>
          </a:bodyPr>
          <a:lstStyle/>
          <a:p>
            <a:pPr lvl="0" rtl="0">
              <a:spcBef>
                <a:spcPts val="0"/>
              </a:spcBef>
              <a:buNone/>
            </a:pPr>
            <a:r>
              <a:rPr lang="en"/>
              <a:t>Three steps:</a:t>
            </a:r>
          </a:p>
          <a:p>
            <a:pPr indent="-228600" lvl="0" marL="457200" rtl="0">
              <a:spcBef>
                <a:spcPts val="0"/>
              </a:spcBef>
            </a:pPr>
            <a:r>
              <a:rPr lang="en"/>
              <a:t>Set up git environment in terminal</a:t>
            </a:r>
          </a:p>
          <a:p>
            <a:pPr indent="-228600" lvl="1" marL="914400" rtl="0">
              <a:spcBef>
                <a:spcPts val="0"/>
              </a:spcBef>
            </a:pPr>
            <a:r>
              <a:rPr lang="en"/>
              <a:t>Access tokens</a:t>
            </a:r>
          </a:p>
          <a:p>
            <a:pPr indent="-228600" lvl="0" marL="457200" rtl="0">
              <a:spcBef>
                <a:spcPts val="0"/>
              </a:spcBef>
            </a:pPr>
            <a:r>
              <a:rPr lang="en"/>
              <a:t>Create team organization</a:t>
            </a:r>
          </a:p>
          <a:p>
            <a:pPr indent="-228600" lvl="1" marL="914400" rtl="0">
              <a:spcBef>
                <a:spcPts val="0"/>
              </a:spcBef>
            </a:pPr>
            <a:r>
              <a:rPr lang="en"/>
              <a:t>rss2017-team1</a:t>
            </a:r>
          </a:p>
          <a:p>
            <a:pPr indent="-228600" lvl="0" marL="457200" rtl="0">
              <a:spcBef>
                <a:spcPts val="0"/>
              </a:spcBef>
            </a:pPr>
            <a:r>
              <a:rPr lang="en"/>
              <a:t>Create repositories for labs and website</a:t>
            </a:r>
          </a:p>
          <a:p>
            <a:pPr indent="-228600" lvl="1" marL="914400" rtl="0">
              <a:spcBef>
                <a:spcPts val="0"/>
              </a:spcBef>
            </a:pPr>
            <a:r>
              <a:rPr lang="en"/>
              <a:t>Lab-2</a:t>
            </a:r>
          </a:p>
          <a:p>
            <a:pPr indent="-228600" lvl="1" marL="914400" rtl="0">
              <a:spcBef>
                <a:spcPts val="0"/>
              </a:spcBef>
            </a:pPr>
            <a:r>
              <a:rPr lang="en"/>
              <a:t>rss2017-team1.github.mit.edu </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sp>
        <p:nvSpPr>
          <p:cNvPr id="67" name="Shape 6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Creating the Team Website</a:t>
            </a:r>
          </a:p>
          <a:p>
            <a:pPr lvl="0">
              <a:spcBef>
                <a:spcPts val="0"/>
              </a:spcBef>
              <a:buNone/>
            </a:pPr>
            <a:r>
              <a:t/>
            </a:r>
            <a:endParaRPr/>
          </a:p>
        </p:txBody>
      </p:sp>
      <p:sp>
        <p:nvSpPr>
          <p:cNvPr id="68" name="Shape 68"/>
          <p:cNvSpPr txBox="1"/>
          <p:nvPr>
            <p:ph idx="1" type="body"/>
          </p:nvPr>
        </p:nvSpPr>
        <p:spPr>
          <a:xfrm>
            <a:off x="171750" y="1152475"/>
            <a:ext cx="4003800" cy="3416400"/>
          </a:xfrm>
          <a:prstGeom prst="rect">
            <a:avLst/>
          </a:prstGeom>
        </p:spPr>
        <p:txBody>
          <a:bodyPr anchorCtr="0" anchor="t" bIns="91425" lIns="91425" rIns="91425" tIns="91425">
            <a:noAutofit/>
          </a:bodyPr>
          <a:lstStyle/>
          <a:p>
            <a:pPr lvl="0" rtl="0">
              <a:spcBef>
                <a:spcPts val="0"/>
              </a:spcBef>
              <a:buNone/>
            </a:pPr>
            <a:r>
              <a:rPr lang="en"/>
              <a:t>Three pages: Home/About/Labs</a:t>
            </a:r>
          </a:p>
          <a:p>
            <a:pPr indent="-228600" lvl="0" marL="457200" rtl="0">
              <a:spcBef>
                <a:spcPts val="0"/>
              </a:spcBef>
            </a:pPr>
            <a:r>
              <a:rPr lang="en"/>
              <a:t>Home: Links to department, class, and team Github repository.</a:t>
            </a:r>
          </a:p>
          <a:p>
            <a:pPr indent="-228600" lvl="0" marL="457200" rtl="0">
              <a:spcBef>
                <a:spcPts val="0"/>
              </a:spcBef>
            </a:pPr>
            <a:r>
              <a:rPr lang="en"/>
              <a:t>About: Team introduction and individual member bios.</a:t>
            </a:r>
          </a:p>
          <a:p>
            <a:pPr indent="-228600" lvl="0" marL="457200">
              <a:spcBef>
                <a:spcPts val="0"/>
              </a:spcBef>
            </a:pPr>
            <a:r>
              <a:rPr lang="en"/>
              <a:t>Labs: Page per Lab containing </a:t>
            </a:r>
            <a:r>
              <a:rPr lang="en"/>
              <a:t>embedded</a:t>
            </a:r>
            <a:r>
              <a:rPr lang="en"/>
              <a:t> report and oral briefing </a:t>
            </a:r>
          </a:p>
        </p:txBody>
      </p:sp>
      <p:pic>
        <p:nvPicPr>
          <p:cNvPr descr="team_pic.jpg" id="69" name="Shape 69">
            <a:hlinkClick r:id="rId3"/>
          </p:cNvPr>
          <p:cNvPicPr preferRelativeResize="0"/>
          <p:nvPr/>
        </p:nvPicPr>
        <p:blipFill>
          <a:blip r:embed="rId4">
            <a:alphaModFix/>
          </a:blip>
          <a:stretch>
            <a:fillRect/>
          </a:stretch>
        </p:blipFill>
        <p:spPr>
          <a:xfrm>
            <a:off x="4094900" y="1458325"/>
            <a:ext cx="4986144" cy="2804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3" name="Shape 73"/>
        <p:cNvGrpSpPr/>
        <p:nvPr/>
      </p:nvGrpSpPr>
      <p:grpSpPr>
        <a:xfrm>
          <a:off x="0" y="0"/>
          <a:ext cx="0" cy="0"/>
          <a:chOff x="0" y="0"/>
          <a:chExt cx="0" cy="0"/>
        </a:xfrm>
      </p:grpSpPr>
      <p:sp>
        <p:nvSpPr>
          <p:cNvPr id="74" name="Shape 74"/>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Running the Simulation</a:t>
            </a:r>
          </a:p>
        </p:txBody>
      </p:sp>
      <p:sp>
        <p:nvSpPr>
          <p:cNvPr id="75" name="Shape 75"/>
          <p:cNvSpPr txBox="1"/>
          <p:nvPr>
            <p:ph idx="1" type="body"/>
          </p:nvPr>
        </p:nvSpPr>
        <p:spPr>
          <a:xfrm>
            <a:off x="311700" y="1152475"/>
            <a:ext cx="8832300" cy="3416400"/>
          </a:xfrm>
          <a:prstGeom prst="rect">
            <a:avLst/>
          </a:prstGeom>
        </p:spPr>
        <p:txBody>
          <a:bodyPr anchorCtr="0" anchor="t" bIns="91425" lIns="91425" rIns="91425" tIns="91425">
            <a:noAutofit/>
          </a:bodyPr>
          <a:lstStyle/>
          <a:p>
            <a:pPr lvl="0" rtl="0">
              <a:spcBef>
                <a:spcPts val="0"/>
              </a:spcBef>
              <a:buNone/>
            </a:pPr>
            <a:r>
              <a:rPr lang="en"/>
              <a:t>Familiarity Using TurtleSim, Node Graph		Experience Using </a:t>
            </a:r>
            <a:r>
              <a:rPr lang="en"/>
              <a:t>Race Car</a:t>
            </a:r>
            <a:r>
              <a:rPr lang="en"/>
              <a:t> Simulation</a:t>
            </a:r>
          </a:p>
        </p:txBody>
      </p:sp>
      <p:pic>
        <p:nvPicPr>
          <p:cNvPr descr="Screen Shot 2017-02-21 at 10.30.12 PM.png" id="76" name="Shape 76"/>
          <p:cNvPicPr preferRelativeResize="0"/>
          <p:nvPr/>
        </p:nvPicPr>
        <p:blipFill>
          <a:blip r:embed="rId3">
            <a:alphaModFix/>
          </a:blip>
          <a:stretch>
            <a:fillRect/>
          </a:stretch>
        </p:blipFill>
        <p:spPr>
          <a:xfrm>
            <a:off x="4988300" y="1818175"/>
            <a:ext cx="3774325" cy="2384849"/>
          </a:xfrm>
          <a:prstGeom prst="rect">
            <a:avLst/>
          </a:prstGeom>
          <a:noFill/>
          <a:ln>
            <a:noFill/>
          </a:ln>
        </p:spPr>
      </p:pic>
      <p:pic>
        <p:nvPicPr>
          <p:cNvPr descr="Screen Shot 2017-02-21 at 10.15.38 PM.png" id="77" name="Shape 77"/>
          <p:cNvPicPr preferRelativeResize="0"/>
          <p:nvPr/>
        </p:nvPicPr>
        <p:blipFill>
          <a:blip r:embed="rId4">
            <a:alphaModFix/>
          </a:blip>
          <a:stretch>
            <a:fillRect/>
          </a:stretch>
        </p:blipFill>
        <p:spPr>
          <a:xfrm>
            <a:off x="436950" y="1818175"/>
            <a:ext cx="3774320" cy="23848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1" name="Shape 81"/>
        <p:cNvGrpSpPr/>
        <p:nvPr/>
      </p:nvGrpSpPr>
      <p:grpSpPr>
        <a:xfrm>
          <a:off x="0" y="0"/>
          <a:ext cx="0" cy="0"/>
          <a:chOff x="0" y="0"/>
          <a:chExt cx="0" cy="0"/>
        </a:xfrm>
      </p:grpSpPr>
      <p:sp>
        <p:nvSpPr>
          <p:cNvPr id="82" name="Shape 82"/>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Running the Simulation with the Joypad</a:t>
            </a:r>
          </a:p>
        </p:txBody>
      </p:sp>
      <p:sp>
        <p:nvSpPr>
          <p:cNvPr id="83" name="Shape 83"/>
          <p:cNvSpPr txBox="1"/>
          <p:nvPr>
            <p:ph idx="1" type="body"/>
          </p:nvPr>
        </p:nvSpPr>
        <p:spPr>
          <a:xfrm>
            <a:off x="311700" y="1152475"/>
            <a:ext cx="8520600" cy="1657500"/>
          </a:xfrm>
          <a:prstGeom prst="rect">
            <a:avLst/>
          </a:prstGeom>
        </p:spPr>
        <p:txBody>
          <a:bodyPr anchorCtr="0" anchor="t" bIns="91425" lIns="91425" rIns="91425" tIns="91425">
            <a:noAutofit/>
          </a:bodyPr>
          <a:lstStyle/>
          <a:p>
            <a:pPr lvl="0" rtl="0">
              <a:spcBef>
                <a:spcPts val="0"/>
              </a:spcBef>
              <a:buNone/>
            </a:pPr>
            <a:r>
              <a:rPr lang="en"/>
              <a:t> We remapped the topic </a:t>
            </a:r>
            <a:r>
              <a:rPr lang="en">
                <a:latin typeface="Courier New"/>
                <a:ea typeface="Courier New"/>
                <a:cs typeface="Courier New"/>
                <a:sym typeface="Courier New"/>
              </a:rPr>
              <a:t>/ackermann_cmd_mux/input/teleop</a:t>
            </a:r>
            <a:r>
              <a:rPr lang="en"/>
              <a:t> to the topic </a:t>
            </a:r>
            <a:r>
              <a:rPr lang="en">
                <a:latin typeface="Courier New"/>
                <a:ea typeface="Courier New"/>
                <a:cs typeface="Courier New"/>
                <a:sym typeface="Courier New"/>
              </a:rPr>
              <a:t>/vesc/ackermann_cmd_mux/input/teleop</a:t>
            </a:r>
            <a:r>
              <a:rPr lang="en"/>
              <a:t> in order to be able to control the racecar with the joypad.</a:t>
            </a:r>
          </a:p>
          <a:p>
            <a:pPr lvl="0">
              <a:spcBef>
                <a:spcPts val="0"/>
              </a:spcBef>
              <a:buNone/>
            </a:pPr>
            <a:r>
              <a:rPr lang="en"/>
              <a:t>We did this first in the simulator and then confirmed functionality on the hardware.</a:t>
            </a:r>
          </a:p>
        </p:txBody>
      </p:sp>
      <p:pic>
        <p:nvPicPr>
          <p:cNvPr id="84" name="Shape 84"/>
          <p:cNvPicPr preferRelativeResize="0"/>
          <p:nvPr/>
        </p:nvPicPr>
        <p:blipFill>
          <a:blip r:embed="rId3">
            <a:alphaModFix/>
          </a:blip>
          <a:stretch>
            <a:fillRect/>
          </a:stretch>
        </p:blipFill>
        <p:spPr>
          <a:xfrm>
            <a:off x="6082175" y="2998075"/>
            <a:ext cx="2453113" cy="1840624"/>
          </a:xfrm>
          <a:prstGeom prst="rect">
            <a:avLst/>
          </a:prstGeom>
          <a:noFill/>
          <a:ln>
            <a:noFill/>
          </a:ln>
        </p:spPr>
      </p:pic>
      <p:sp>
        <p:nvSpPr>
          <p:cNvPr id="85" name="Shape 85"/>
          <p:cNvSpPr txBox="1"/>
          <p:nvPr/>
        </p:nvSpPr>
        <p:spPr>
          <a:xfrm>
            <a:off x="3883725" y="3097475"/>
            <a:ext cx="1534500" cy="1008900"/>
          </a:xfrm>
          <a:prstGeom prst="rect">
            <a:avLst/>
          </a:prstGeom>
          <a:noFill/>
          <a:ln>
            <a:noFill/>
          </a:ln>
        </p:spPr>
        <p:txBody>
          <a:bodyPr anchorCtr="0" anchor="t" bIns="91425" lIns="91425" rIns="91425" tIns="91425">
            <a:noAutofit/>
          </a:bodyPr>
          <a:lstStyle/>
          <a:p>
            <a:pPr lvl="0" algn="ctr">
              <a:spcBef>
                <a:spcPts val="0"/>
              </a:spcBef>
              <a:buNone/>
            </a:pPr>
            <a:r>
              <a:rPr lang="en"/>
              <a:t>Joypad receiver was inserted into the back of our racecar.</a:t>
            </a:r>
          </a:p>
        </p:txBody>
      </p:sp>
      <p:cxnSp>
        <p:nvCxnSpPr>
          <p:cNvPr id="86" name="Shape 86"/>
          <p:cNvCxnSpPr>
            <a:stCxn id="85" idx="3"/>
          </p:cNvCxnSpPr>
          <p:nvPr/>
        </p:nvCxnSpPr>
        <p:spPr>
          <a:xfrm>
            <a:off x="5418225" y="3601925"/>
            <a:ext cx="1065600" cy="92400"/>
          </a:xfrm>
          <a:prstGeom prst="straightConnector1">
            <a:avLst/>
          </a:prstGeom>
          <a:noFill/>
          <a:ln cap="flat" cmpd="sng" w="28575">
            <a:solidFill>
              <a:srgbClr val="FF0000"/>
            </a:solidFill>
            <a:prstDash val="solid"/>
            <a:round/>
            <a:headEnd len="lg" w="lg" type="none"/>
            <a:tailEnd len="lg" w="lg" type="triangle"/>
          </a:ln>
        </p:spPr>
      </p:cxnSp>
      <p:pic>
        <p:nvPicPr>
          <p:cNvPr id="87" name="Shape 87"/>
          <p:cNvPicPr preferRelativeResize="0"/>
          <p:nvPr/>
        </p:nvPicPr>
        <p:blipFill>
          <a:blip r:embed="rId4">
            <a:alphaModFix/>
          </a:blip>
          <a:stretch>
            <a:fillRect/>
          </a:stretch>
        </p:blipFill>
        <p:spPr>
          <a:xfrm>
            <a:off x="767350" y="2998075"/>
            <a:ext cx="2949708" cy="1840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1" name="Shape 91"/>
        <p:cNvGrpSpPr/>
        <p:nvPr/>
      </p:nvGrpSpPr>
      <p:grpSpPr>
        <a:xfrm>
          <a:off x="0" y="0"/>
          <a:ext cx="0" cy="0"/>
          <a:chOff x="0" y="0"/>
          <a:chExt cx="0" cy="0"/>
        </a:xfrm>
      </p:grpSpPr>
      <p:sp>
        <p:nvSpPr>
          <p:cNvPr id="92" name="Shape 92"/>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Streaming and Collecting Data</a:t>
            </a:r>
          </a:p>
        </p:txBody>
      </p:sp>
      <p:pic>
        <p:nvPicPr>
          <p:cNvPr descr="Screen Shot 2017-02-21 at 4.34.52 PM.png" id="93" name="Shape 93"/>
          <p:cNvPicPr preferRelativeResize="0"/>
          <p:nvPr/>
        </p:nvPicPr>
        <p:blipFill>
          <a:blip r:embed="rId3">
            <a:alphaModFix/>
          </a:blip>
          <a:stretch>
            <a:fillRect/>
          </a:stretch>
        </p:blipFill>
        <p:spPr>
          <a:xfrm>
            <a:off x="463748" y="1156825"/>
            <a:ext cx="3382927" cy="2111025"/>
          </a:xfrm>
          <a:prstGeom prst="rect">
            <a:avLst/>
          </a:prstGeom>
          <a:noFill/>
          <a:ln>
            <a:noFill/>
          </a:ln>
        </p:spPr>
      </p:pic>
      <p:pic>
        <p:nvPicPr>
          <p:cNvPr descr="Screen Shot 2017-02-21 at 4.36.23 PM.png" id="94" name="Shape 94"/>
          <p:cNvPicPr preferRelativeResize="0"/>
          <p:nvPr/>
        </p:nvPicPr>
        <p:blipFill>
          <a:blip r:embed="rId4">
            <a:alphaModFix/>
          </a:blip>
          <a:stretch>
            <a:fillRect/>
          </a:stretch>
        </p:blipFill>
        <p:spPr>
          <a:xfrm>
            <a:off x="4700769" y="2523849"/>
            <a:ext cx="4080225" cy="2548148"/>
          </a:xfrm>
          <a:prstGeom prst="rect">
            <a:avLst/>
          </a:prstGeom>
          <a:noFill/>
          <a:ln>
            <a:noFill/>
          </a:ln>
        </p:spPr>
      </p:pic>
      <p:sp>
        <p:nvSpPr>
          <p:cNvPr id="95" name="Shape 95"/>
          <p:cNvSpPr txBox="1"/>
          <p:nvPr/>
        </p:nvSpPr>
        <p:spPr>
          <a:xfrm>
            <a:off x="5159450" y="1360550"/>
            <a:ext cx="3041400" cy="839100"/>
          </a:xfrm>
          <a:prstGeom prst="rect">
            <a:avLst/>
          </a:prstGeom>
          <a:noFill/>
          <a:ln>
            <a:noFill/>
          </a:ln>
        </p:spPr>
        <p:txBody>
          <a:bodyPr anchorCtr="0" anchor="t" bIns="91425" lIns="91425" rIns="91425" tIns="91425">
            <a:noAutofit/>
          </a:bodyPr>
          <a:lstStyle/>
          <a:p>
            <a:pPr lvl="0">
              <a:spcBef>
                <a:spcPts val="0"/>
              </a:spcBef>
              <a:buNone/>
            </a:pPr>
            <a:r>
              <a:rPr lang="en"/>
              <a:t>Zed image streaming</a:t>
            </a:r>
          </a:p>
        </p:txBody>
      </p:sp>
      <p:sp>
        <p:nvSpPr>
          <p:cNvPr id="96" name="Shape 96"/>
          <p:cNvSpPr txBox="1"/>
          <p:nvPr/>
        </p:nvSpPr>
        <p:spPr>
          <a:xfrm>
            <a:off x="1611025" y="3648175"/>
            <a:ext cx="2781600" cy="1098300"/>
          </a:xfrm>
          <a:prstGeom prst="rect">
            <a:avLst/>
          </a:prstGeom>
          <a:noFill/>
          <a:ln>
            <a:noFill/>
          </a:ln>
        </p:spPr>
        <p:txBody>
          <a:bodyPr anchorCtr="0" anchor="t" bIns="91425" lIns="91425" rIns="91425" tIns="91425">
            <a:noAutofit/>
          </a:bodyPr>
          <a:lstStyle/>
          <a:p>
            <a:pPr lvl="0">
              <a:spcBef>
                <a:spcPts val="0"/>
              </a:spcBef>
              <a:buNone/>
            </a:pPr>
            <a:r>
              <a:rPr lang="en"/>
              <a:t>Laserscanner data</a:t>
            </a:r>
          </a:p>
        </p:txBody>
      </p:sp>
      <p:sp>
        <p:nvSpPr>
          <p:cNvPr id="97" name="Shape 97"/>
          <p:cNvSpPr/>
          <p:nvPr/>
        </p:nvSpPr>
        <p:spPr>
          <a:xfrm>
            <a:off x="4223631" y="1464525"/>
            <a:ext cx="897000" cy="202200"/>
          </a:xfrm>
          <a:prstGeom prst="lef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8" name="Shape 98"/>
          <p:cNvSpPr/>
          <p:nvPr/>
        </p:nvSpPr>
        <p:spPr>
          <a:xfrm rot="10800000">
            <a:off x="3326631" y="3752050"/>
            <a:ext cx="897000" cy="202200"/>
          </a:xfrm>
          <a:prstGeom prst="lef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2" name="Shape 102"/>
        <p:cNvGrpSpPr/>
        <p:nvPr/>
      </p:nvGrpSpPr>
      <p:grpSpPr>
        <a:xfrm>
          <a:off x="0" y="0"/>
          <a:ext cx="0" cy="0"/>
          <a:chOff x="0" y="0"/>
          <a:chExt cx="0" cy="0"/>
        </a:xfrm>
      </p:grpSpPr>
      <p:sp>
        <p:nvSpPr>
          <p:cNvPr id="103" name="Shape 10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Lessons Learned</a:t>
            </a:r>
          </a:p>
        </p:txBody>
      </p:sp>
      <p:sp>
        <p:nvSpPr>
          <p:cNvPr id="104" name="Shape 104"/>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pPr>
            <a:r>
              <a:rPr lang="en"/>
              <a:t>Technical:</a:t>
            </a:r>
          </a:p>
          <a:p>
            <a:pPr indent="-228600" lvl="1" marL="914400" rtl="0">
              <a:spcBef>
                <a:spcPts val="0"/>
              </a:spcBef>
            </a:pPr>
            <a:r>
              <a:rPr lang="en"/>
              <a:t>Jiggle cables</a:t>
            </a:r>
          </a:p>
          <a:p>
            <a:pPr indent="-228600" lvl="1" marL="914400" rtl="0">
              <a:spcBef>
                <a:spcPts val="0"/>
              </a:spcBef>
            </a:pPr>
            <a:r>
              <a:rPr lang="en"/>
              <a:t>Create test cases to define and analyze expectations</a:t>
            </a:r>
          </a:p>
          <a:p>
            <a:pPr indent="-228600" lvl="2" marL="1371600" rtl="0">
              <a:spcBef>
                <a:spcPts val="0"/>
              </a:spcBef>
            </a:pPr>
            <a:r>
              <a:rPr lang="en"/>
              <a:t>Controller issue</a:t>
            </a:r>
          </a:p>
          <a:p>
            <a:pPr indent="-228600" lvl="0" marL="457200" rtl="0">
              <a:spcBef>
                <a:spcPts val="0"/>
              </a:spcBef>
            </a:pPr>
            <a:r>
              <a:rPr lang="en"/>
              <a:t>CI:</a:t>
            </a:r>
          </a:p>
          <a:p>
            <a:pPr indent="-228600" lvl="1" marL="914400" rtl="0">
              <a:spcBef>
                <a:spcPts val="0"/>
              </a:spcBef>
            </a:pPr>
            <a:r>
              <a:rPr lang="en"/>
              <a:t>Meeting is a schedule challenge</a:t>
            </a:r>
          </a:p>
          <a:p>
            <a:pPr indent="-228600" lvl="1" marL="914400" rtl="0">
              <a:spcBef>
                <a:spcPts val="0"/>
              </a:spcBef>
            </a:pPr>
            <a:r>
              <a:rPr lang="en"/>
              <a:t>Clearly articulate goals, </a:t>
            </a:r>
            <a:r>
              <a:rPr lang="en"/>
              <a:t>priorities</a:t>
            </a:r>
            <a:r>
              <a:rPr lang="en"/>
              <a:t>, and </a:t>
            </a:r>
            <a:r>
              <a:rPr lang="en"/>
              <a:t>expectations</a:t>
            </a:r>
          </a:p>
          <a:p>
            <a:pPr indent="-228600" lvl="1" marL="914400" rtl="0">
              <a:spcBef>
                <a:spcPts val="0"/>
              </a:spcBef>
            </a:pPr>
            <a:r>
              <a:rPr lang="en"/>
              <a:t>Define individual tasks</a:t>
            </a:r>
          </a:p>
          <a:p>
            <a:pPr indent="-228600" lvl="2" marL="1371600" rtl="0">
              <a:spcBef>
                <a:spcPts val="0"/>
              </a:spcBef>
            </a:pPr>
            <a:r>
              <a:rPr lang="en"/>
              <a:t>Allows for parallelization</a:t>
            </a:r>
          </a:p>
          <a:p>
            <a:pPr indent="-228600" lvl="1" marL="914400" rtl="0">
              <a:spcBef>
                <a:spcPts val="0"/>
              </a:spcBef>
            </a:pPr>
            <a:r>
              <a:rPr lang="en"/>
              <a:t>Ensure everyone is aware what is happening</a:t>
            </a:r>
          </a:p>
          <a:p>
            <a:pPr indent="-228600" lvl="1" marL="914400" rtl="0">
              <a:spcBef>
                <a:spcPts val="0"/>
              </a:spcBef>
            </a:pPr>
            <a:r>
              <a:rPr lang="en"/>
              <a:t>Use platform for communication</a:t>
            </a:r>
          </a:p>
          <a:p>
            <a:pPr indent="-228600" lvl="2" marL="1371600">
              <a:spcBef>
                <a:spcPts val="0"/>
              </a:spcBef>
            </a:pPr>
            <a:r>
              <a:rPr lang="en"/>
              <a:t>Slack</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8" name="Shape 108"/>
        <p:cNvGrpSpPr/>
        <p:nvPr/>
      </p:nvGrpSpPr>
      <p:grpSpPr>
        <a:xfrm>
          <a:off x="0" y="0"/>
          <a:ext cx="0" cy="0"/>
          <a:chOff x="0" y="0"/>
          <a:chExt cx="0" cy="0"/>
        </a:xfrm>
      </p:grpSpPr>
      <p:sp>
        <p:nvSpPr>
          <p:cNvPr id="109" name="Shape 10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Questions?</a:t>
            </a:r>
          </a:p>
          <a:p>
            <a:pPr lvl="0">
              <a:spcBef>
                <a:spcPts val="0"/>
              </a:spcBef>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